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23"/>
  </p:notesMasterIdLst>
  <p:sldIdLst>
    <p:sldId id="256" r:id="rId2"/>
    <p:sldId id="263" r:id="rId3"/>
    <p:sldId id="269" r:id="rId4"/>
    <p:sldId id="270" r:id="rId5"/>
    <p:sldId id="265" r:id="rId6"/>
    <p:sldId id="267" r:id="rId7"/>
    <p:sldId id="272" r:id="rId8"/>
    <p:sldId id="266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D8F6B-3F48-D142-A6E1-51973CE47538}" type="datetimeFigureOut">
              <a:rPr lang="en-US" smtClean="0"/>
              <a:t>07/02/17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362F-49C6-4840-BA71-DACE499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62F-49C6-4840-BA71-DACE49987F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62F-49C6-4840-BA71-DACE49987F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362F-49C6-4840-BA71-DACE49987F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07/02/17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&gt; </a:t>
            </a:r>
            <a:r>
              <a:rPr lang="en-US" b="1" dirty="0" smtClean="0"/>
              <a:t>Internet das </a:t>
            </a:r>
            <a:r>
              <a:rPr lang="en-US" b="1" dirty="0" err="1" smtClean="0"/>
              <a:t>Coisas</a:t>
            </a:r>
            <a:r>
              <a:rPr lang="en-US" b="1" dirty="0" smtClean="0"/>
              <a:t>: </a:t>
            </a:r>
            <a:r>
              <a:rPr lang="en-US" b="1" dirty="0" err="1" smtClean="0"/>
              <a:t>privacidade</a:t>
            </a:r>
            <a:r>
              <a:rPr lang="en-US" b="1" dirty="0" smtClean="0"/>
              <a:t> e </a:t>
            </a:r>
            <a:r>
              <a:rPr lang="en-US" b="1" dirty="0" err="1" smtClean="0"/>
              <a:t>seguran</a:t>
            </a:r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perspectiva</a:t>
            </a:r>
            <a:r>
              <a:rPr lang="en-US" b="1" dirty="0" smtClean="0"/>
              <a:t> dos </a:t>
            </a:r>
            <a:r>
              <a:rPr lang="en-US" b="1" dirty="0" err="1" smtClean="0"/>
              <a:t>consumidores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6917"/>
            <a:ext cx="6400800" cy="1473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Semin</a:t>
            </a:r>
            <a:r>
              <a:rPr lang="en-US" dirty="0" err="1" smtClean="0">
                <a:solidFill>
                  <a:srgbClr val="000000"/>
                </a:solidFill>
              </a:rPr>
              <a:t>ário</a:t>
            </a:r>
            <a:r>
              <a:rPr lang="en-US" dirty="0" smtClean="0">
                <a:solidFill>
                  <a:srgbClr val="000000"/>
                </a:solidFill>
              </a:rPr>
              <a:t> MCTIC/BNDES/</a:t>
            </a:r>
            <a:r>
              <a:rPr lang="en-US" dirty="0" err="1" smtClean="0">
                <a:solidFill>
                  <a:srgbClr val="000000"/>
                </a:solidFill>
              </a:rPr>
              <a:t>PereiraNeto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Rafael A. F. </a:t>
            </a:r>
            <a:r>
              <a:rPr lang="en-US" dirty="0" err="1" smtClean="0">
                <a:solidFill>
                  <a:srgbClr val="000000"/>
                </a:solidFill>
              </a:rPr>
              <a:t>Zanatta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São Paulo, 07 de </a:t>
            </a:r>
            <a:r>
              <a:rPr lang="en-US" dirty="0" err="1" smtClean="0">
                <a:solidFill>
                  <a:srgbClr val="000000"/>
                </a:solidFill>
              </a:rPr>
              <a:t>fevereiro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37200"/>
            <a:ext cx="1930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15709"/>
            <a:ext cx="7582436" cy="371045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riscos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relacionados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à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privacidade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surgem</a:t>
            </a:r>
            <a:r>
              <a:rPr lang="en-US" sz="2200" dirty="0">
                <a:solidFill>
                  <a:srgbClr val="000000"/>
                </a:solidFill>
              </a:rPr>
              <a:t> do </a:t>
            </a:r>
            <a:r>
              <a:rPr lang="en-US" sz="2200" dirty="0" err="1">
                <a:solidFill>
                  <a:srgbClr val="000000"/>
                </a:solidFill>
              </a:rPr>
              <a:t>fluxo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>
                <a:solidFill>
                  <a:srgbClr val="000000"/>
                </a:solidFill>
              </a:rPr>
              <a:t>informação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pessoal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hábitos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localização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condições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físicas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longo</a:t>
            </a:r>
            <a:r>
              <a:rPr lang="en-US" sz="2200" dirty="0">
                <a:solidFill>
                  <a:srgbClr val="000000"/>
                </a:solidFill>
              </a:rPr>
              <a:t> do tempo, </a:t>
            </a:r>
            <a:r>
              <a:rPr lang="en-US" sz="2200" dirty="0" err="1">
                <a:solidFill>
                  <a:srgbClr val="000000"/>
                </a:solidFill>
              </a:rPr>
              <a:t>bem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como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utilização</a:t>
            </a:r>
            <a:r>
              <a:rPr lang="en-US" sz="2200" dirty="0">
                <a:solidFill>
                  <a:srgbClr val="000000"/>
                </a:solidFill>
              </a:rPr>
              <a:t> da </a:t>
            </a:r>
            <a:r>
              <a:rPr lang="en-US" sz="2200" dirty="0" err="1">
                <a:solidFill>
                  <a:srgbClr val="000000"/>
                </a:solidFill>
              </a:rPr>
              <a:t>coleta</a:t>
            </a:r>
            <a:r>
              <a:rPr lang="en-US" sz="2200" dirty="0">
                <a:solidFill>
                  <a:srgbClr val="000000"/>
                </a:solidFill>
              </a:rPr>
              <a:t> de dados </a:t>
            </a:r>
            <a:r>
              <a:rPr lang="en-US" sz="2200" dirty="0" err="1">
                <a:solidFill>
                  <a:srgbClr val="000000"/>
                </a:solidFill>
              </a:rPr>
              <a:t>desses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dipositivos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tomada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>
                <a:solidFill>
                  <a:srgbClr val="000000"/>
                </a:solidFill>
              </a:rPr>
              <a:t>decisões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relacionadas</a:t>
            </a:r>
            <a:r>
              <a:rPr lang="en-US" sz="2200" dirty="0">
                <a:solidFill>
                  <a:srgbClr val="000000"/>
                </a:solidFill>
              </a:rPr>
              <a:t> a </a:t>
            </a:r>
            <a:r>
              <a:rPr lang="en-US" sz="2200" dirty="0" err="1">
                <a:solidFill>
                  <a:srgbClr val="000000"/>
                </a:solidFill>
              </a:rPr>
              <a:t>crédito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seguro</a:t>
            </a:r>
            <a:r>
              <a:rPr lang="en-US" sz="2200" dirty="0">
                <a:solidFill>
                  <a:srgbClr val="000000"/>
                </a:solidFill>
              </a:rPr>
              <a:t> e </a:t>
            </a:r>
            <a:r>
              <a:rPr lang="en-US" sz="2200" dirty="0" err="1" smtClean="0">
                <a:solidFill>
                  <a:srgbClr val="000000"/>
                </a:solidFill>
              </a:rPr>
              <a:t>emprego</a:t>
            </a:r>
            <a:endParaRPr lang="pt-BR" sz="22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en-US" sz="22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princípios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informam</a:t>
            </a:r>
            <a:r>
              <a:rPr lang="en-US" sz="2200" dirty="0">
                <a:solidFill>
                  <a:srgbClr val="000000"/>
                </a:solidFill>
              </a:rPr>
              <a:t> o </a:t>
            </a:r>
            <a:r>
              <a:rPr lang="en-US" sz="2200" i="1" dirty="0">
                <a:solidFill>
                  <a:srgbClr val="000000"/>
                </a:solidFill>
              </a:rPr>
              <a:t>Fair Information Practice Principles </a:t>
            </a:r>
            <a:r>
              <a:rPr lang="en-US" sz="2200" dirty="0">
                <a:solidFill>
                  <a:srgbClr val="000000"/>
                </a:solidFill>
              </a:rPr>
              <a:t>– </a:t>
            </a:r>
            <a:r>
              <a:rPr lang="en-US" sz="2200" dirty="0" err="1">
                <a:solidFill>
                  <a:srgbClr val="000000"/>
                </a:solidFill>
              </a:rPr>
              <a:t>notificação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escolha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acesso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precisão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minimização</a:t>
            </a:r>
            <a:r>
              <a:rPr lang="en-US" sz="2200" dirty="0">
                <a:solidFill>
                  <a:srgbClr val="000000"/>
                </a:solidFill>
              </a:rPr>
              <a:t> do </a:t>
            </a:r>
            <a:r>
              <a:rPr lang="en-US" sz="2200" dirty="0" err="1">
                <a:solidFill>
                  <a:srgbClr val="000000"/>
                </a:solidFill>
              </a:rPr>
              <a:t>uso</a:t>
            </a:r>
            <a:r>
              <a:rPr lang="en-US" sz="2200" dirty="0">
                <a:solidFill>
                  <a:srgbClr val="000000"/>
                </a:solidFill>
              </a:rPr>
              <a:t> de dados, </a:t>
            </a:r>
            <a:r>
              <a:rPr lang="en-US" sz="2200" dirty="0" err="1">
                <a:solidFill>
                  <a:srgbClr val="000000"/>
                </a:solidFill>
              </a:rPr>
              <a:t>segurança</a:t>
            </a:r>
            <a:r>
              <a:rPr lang="en-US" sz="2200" dirty="0">
                <a:solidFill>
                  <a:srgbClr val="000000"/>
                </a:solidFill>
              </a:rPr>
              <a:t> e accountability – </a:t>
            </a:r>
            <a:r>
              <a:rPr lang="en-US" sz="2200" dirty="0" err="1">
                <a:solidFill>
                  <a:srgbClr val="000000"/>
                </a:solidFill>
              </a:rPr>
              <a:t>deveriam</a:t>
            </a:r>
            <a:r>
              <a:rPr lang="en-US" sz="2200" dirty="0">
                <a:solidFill>
                  <a:srgbClr val="000000"/>
                </a:solidFill>
              </a:rPr>
              <a:t> se </a:t>
            </a:r>
            <a:r>
              <a:rPr lang="en-US" sz="2200" dirty="0" err="1">
                <a:solidFill>
                  <a:srgbClr val="000000"/>
                </a:solidFill>
              </a:rPr>
              <a:t>aplicar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IdC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ftc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5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15709"/>
            <a:ext cx="7582436" cy="3710454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Indústria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>
                <a:solidFill>
                  <a:srgbClr val="000000"/>
                </a:solidFill>
              </a:rPr>
              <a:t>dispositivos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IoT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dirty="0" err="1">
                <a:solidFill>
                  <a:srgbClr val="000000"/>
                </a:solidFill>
              </a:rPr>
              <a:t>precisa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incorporar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segurança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razoável</a:t>
            </a:r>
            <a:r>
              <a:rPr lang="en-US" sz="2200" dirty="0" smtClean="0">
                <a:solidFill>
                  <a:srgbClr val="000000"/>
                </a:solidFill>
              </a:rPr>
              <a:t>”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nos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dispositivos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endParaRPr lang="pt-BR" sz="2200" dirty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Finalidade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legítima</a:t>
            </a:r>
            <a:r>
              <a:rPr lang="en-US" sz="2200" dirty="0">
                <a:solidFill>
                  <a:srgbClr val="000000"/>
                </a:solidFill>
              </a:rPr>
              <a:t> e </a:t>
            </a:r>
            <a:r>
              <a:rPr lang="en-US" sz="2200" dirty="0" err="1">
                <a:solidFill>
                  <a:srgbClr val="000000"/>
                </a:solidFill>
              </a:rPr>
              <a:t>princípio</a:t>
            </a:r>
            <a:r>
              <a:rPr lang="en-US" sz="2200" dirty="0">
                <a:solidFill>
                  <a:srgbClr val="000000"/>
                </a:solidFill>
              </a:rPr>
              <a:t> da </a:t>
            </a:r>
            <a:r>
              <a:rPr lang="en-US" sz="2200" dirty="0" err="1">
                <a:solidFill>
                  <a:srgbClr val="000000"/>
                </a:solidFill>
              </a:rPr>
              <a:t>necessidade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en-US" sz="2200" i="1" dirty="0">
                <a:solidFill>
                  <a:srgbClr val="000000"/>
                </a:solidFill>
              </a:rPr>
              <a:t>data minimization</a:t>
            </a:r>
            <a:r>
              <a:rPr lang="en-US" sz="2200" dirty="0">
                <a:solidFill>
                  <a:srgbClr val="000000"/>
                </a:solidFill>
              </a:rPr>
              <a:t>) </a:t>
            </a:r>
            <a:r>
              <a:rPr lang="en-US" sz="2200" dirty="0" err="1">
                <a:solidFill>
                  <a:srgbClr val="000000"/>
                </a:solidFill>
              </a:rPr>
              <a:t>devem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balizar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inovações</a:t>
            </a:r>
            <a:r>
              <a:rPr lang="en-US" sz="2200" dirty="0">
                <a:solidFill>
                  <a:srgbClr val="000000"/>
                </a:solidFill>
              </a:rPr>
              <a:t> e </a:t>
            </a:r>
            <a:r>
              <a:rPr lang="en-US" sz="2200" dirty="0" err="1">
                <a:solidFill>
                  <a:srgbClr val="000000"/>
                </a:solidFill>
              </a:rPr>
              <a:t>garantir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direito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proteção</a:t>
            </a:r>
            <a:r>
              <a:rPr lang="en-US" sz="2200" dirty="0" smtClean="0">
                <a:solidFill>
                  <a:srgbClr val="000000"/>
                </a:solidFill>
              </a:rPr>
              <a:t> de dados </a:t>
            </a:r>
            <a:r>
              <a:rPr lang="en-US" sz="2200" dirty="0" err="1" smtClean="0">
                <a:solidFill>
                  <a:srgbClr val="000000"/>
                </a:solidFill>
              </a:rPr>
              <a:t>pessoais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consumidores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precisam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capacidade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escolha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após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informação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clara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tutoriais</a:t>
            </a:r>
            <a:r>
              <a:rPr lang="en-US" sz="2000" dirty="0" smtClean="0">
                <a:solidFill>
                  <a:srgbClr val="000000"/>
                </a:solidFill>
              </a:rPr>
              <a:t> QR Codes, privacy dashboards)</a:t>
            </a:r>
            <a:endParaRPr lang="pt-BR" sz="2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ftc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15709"/>
            <a:ext cx="7582436" cy="3710454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Indústria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>
                <a:solidFill>
                  <a:srgbClr val="000000"/>
                </a:solidFill>
              </a:rPr>
              <a:t>dispositivos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IoT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dirty="0" err="1">
                <a:solidFill>
                  <a:srgbClr val="000000"/>
                </a:solidFill>
              </a:rPr>
              <a:t>precisa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incorporar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segurança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razoável</a:t>
            </a:r>
            <a:r>
              <a:rPr lang="en-US" sz="2200" dirty="0" smtClean="0">
                <a:solidFill>
                  <a:srgbClr val="000000"/>
                </a:solidFill>
              </a:rPr>
              <a:t>”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nos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dispositivos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endParaRPr lang="pt-BR" sz="2200" dirty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r>
              <a:rPr lang="en-US" sz="2200" dirty="0" err="1">
                <a:solidFill>
                  <a:srgbClr val="000000"/>
                </a:solidFill>
              </a:rPr>
              <a:t>Finalidade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legítima</a:t>
            </a:r>
            <a:r>
              <a:rPr lang="en-US" sz="2200" dirty="0">
                <a:solidFill>
                  <a:srgbClr val="000000"/>
                </a:solidFill>
              </a:rPr>
              <a:t> e </a:t>
            </a:r>
            <a:r>
              <a:rPr lang="en-US" sz="2200" dirty="0" err="1">
                <a:solidFill>
                  <a:srgbClr val="000000"/>
                </a:solidFill>
              </a:rPr>
              <a:t>princípio</a:t>
            </a:r>
            <a:r>
              <a:rPr lang="en-US" sz="2200" dirty="0">
                <a:solidFill>
                  <a:srgbClr val="000000"/>
                </a:solidFill>
              </a:rPr>
              <a:t> da </a:t>
            </a:r>
            <a:r>
              <a:rPr lang="en-US" sz="2200" dirty="0" err="1">
                <a:solidFill>
                  <a:srgbClr val="000000"/>
                </a:solidFill>
              </a:rPr>
              <a:t>necessidade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en-US" sz="2200" i="1" dirty="0">
                <a:solidFill>
                  <a:srgbClr val="000000"/>
                </a:solidFill>
              </a:rPr>
              <a:t>data minimization</a:t>
            </a:r>
            <a:r>
              <a:rPr lang="en-US" sz="2200" dirty="0">
                <a:solidFill>
                  <a:srgbClr val="000000"/>
                </a:solidFill>
              </a:rPr>
              <a:t>) </a:t>
            </a:r>
            <a:r>
              <a:rPr lang="en-US" sz="2200" dirty="0" err="1">
                <a:solidFill>
                  <a:srgbClr val="000000"/>
                </a:solidFill>
              </a:rPr>
              <a:t>devem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balizar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inovações</a:t>
            </a:r>
            <a:r>
              <a:rPr lang="en-US" sz="2200" dirty="0">
                <a:solidFill>
                  <a:srgbClr val="000000"/>
                </a:solidFill>
              </a:rPr>
              <a:t> e </a:t>
            </a:r>
            <a:r>
              <a:rPr lang="en-US" sz="2200" dirty="0" err="1">
                <a:solidFill>
                  <a:srgbClr val="000000"/>
                </a:solidFill>
              </a:rPr>
              <a:t>garantir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direito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à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proteção</a:t>
            </a:r>
            <a:r>
              <a:rPr lang="en-US" sz="2200" dirty="0" smtClean="0">
                <a:solidFill>
                  <a:srgbClr val="000000"/>
                </a:solidFill>
              </a:rPr>
              <a:t> de dados </a:t>
            </a:r>
            <a:r>
              <a:rPr lang="en-US" sz="2200" dirty="0" err="1" smtClean="0">
                <a:solidFill>
                  <a:srgbClr val="000000"/>
                </a:solidFill>
              </a:rPr>
              <a:t>pessoais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§"/>
            </a:pPr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consumidores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precisam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capacidade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escolha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após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informação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clara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tutoriais</a:t>
            </a:r>
            <a:r>
              <a:rPr lang="en-US" sz="2000" dirty="0" smtClean="0">
                <a:solidFill>
                  <a:srgbClr val="000000"/>
                </a:solidFill>
              </a:rPr>
              <a:t> QR Codes, privacy dashboards)</a:t>
            </a:r>
            <a:endParaRPr lang="pt-BR" sz="2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ftc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14941"/>
            <a:ext cx="7582436" cy="3399427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pt-BR" sz="2200" dirty="0">
                <a:solidFill>
                  <a:srgbClr val="000000"/>
                </a:solidFill>
              </a:rPr>
              <a:t>Utilização de criptografia aumenta segurança dos </a:t>
            </a:r>
            <a:r>
              <a:rPr lang="pt-BR" sz="2200" dirty="0" smtClean="0">
                <a:solidFill>
                  <a:srgbClr val="000000"/>
                </a:solidFill>
              </a:rPr>
              <a:t>usuários (problema dos dispositivos de baixo custo, com baixa capacidade de processamento)</a:t>
            </a:r>
            <a:endParaRPr lang="pt-BR" sz="22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pt-BR" sz="2200" dirty="0">
                <a:solidFill>
                  <a:srgbClr val="000000"/>
                </a:solidFill>
              </a:rPr>
              <a:t>Minimização de riscos deve ser pensada no processo de </a:t>
            </a:r>
            <a:r>
              <a:rPr lang="pt-BR" sz="2200" dirty="0" smtClean="0">
                <a:solidFill>
                  <a:srgbClr val="000000"/>
                </a:solidFill>
              </a:rPr>
              <a:t>design (relat</a:t>
            </a:r>
            <a:r>
              <a:rPr lang="pt-BR" sz="2200" dirty="0" smtClean="0">
                <a:solidFill>
                  <a:srgbClr val="000000"/>
                </a:solidFill>
              </a:rPr>
              <a:t>órios e documentos que demonstrem que isso ocorre</a:t>
            </a:r>
            <a:r>
              <a:rPr lang="pt-BR" sz="2200" dirty="0" smtClean="0">
                <a:solidFill>
                  <a:srgbClr val="000000"/>
                </a:solidFill>
              </a:rPr>
              <a:t>)</a:t>
            </a:r>
            <a:endParaRPr lang="pt-BR" sz="22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pt-BR" sz="2200" dirty="0">
                <a:solidFill>
                  <a:srgbClr val="000000"/>
                </a:solidFill>
              </a:rPr>
              <a:t>Coleta de dados deve ser limitar ao </a:t>
            </a:r>
            <a:r>
              <a:rPr lang="pt-BR" sz="2200" dirty="0" smtClean="0">
                <a:solidFill>
                  <a:srgbClr val="000000"/>
                </a:solidFill>
              </a:rPr>
              <a:t>essencial</a:t>
            </a:r>
            <a:endParaRPr lang="pt-BR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parlamento</a:t>
            </a:r>
            <a:r>
              <a:rPr lang="en-US" dirty="0" smtClean="0"/>
              <a:t> </a:t>
            </a:r>
            <a:r>
              <a:rPr lang="en-US" dirty="0" err="1" smtClean="0"/>
              <a:t>europeu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7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714557"/>
            <a:ext cx="7582436" cy="3399427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pt-BR" sz="2200" dirty="0">
                <a:solidFill>
                  <a:srgbClr val="000000"/>
                </a:solidFill>
              </a:rPr>
              <a:t>Construção de camadas múltiplas de defesa contra ataques</a:t>
            </a: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pt-BR" sz="2200" dirty="0">
                <a:solidFill>
                  <a:srgbClr val="000000"/>
                </a:solidFill>
              </a:rPr>
              <a:t>Dever de correção de vulnerabilidades e atualização de softwares </a:t>
            </a:r>
          </a:p>
          <a:p>
            <a:pPr marL="342900" indent="-342900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pt-BR" sz="2200" dirty="0">
                <a:solidFill>
                  <a:srgbClr val="000000"/>
                </a:solidFill>
              </a:rPr>
              <a:t>Análise contextual do uso legítimo dos dados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parlamento</a:t>
            </a:r>
            <a:r>
              <a:rPr lang="en-US" dirty="0" smtClean="0"/>
              <a:t> </a:t>
            </a:r>
            <a:r>
              <a:rPr lang="en-US" dirty="0" err="1" smtClean="0"/>
              <a:t>europeu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9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ptura de Tela 2017-02-07 às 14.02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 b="10858"/>
          <a:stretch>
            <a:fillRect/>
          </a:stretch>
        </p:blipFill>
        <p:spPr>
          <a:xfrm>
            <a:off x="871538" y="2714625"/>
            <a:ext cx="7583487" cy="3398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smtClean="0"/>
              <a:t>consumers international (2016)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7-02-07 às 14.0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" y="0"/>
            <a:ext cx="8965011" cy="68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7-02-07 às 14.04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32"/>
            <a:ext cx="9144000" cy="62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65517"/>
            <a:ext cx="7582436" cy="371045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pt-BR" dirty="0" smtClean="0">
                <a:solidFill>
                  <a:srgbClr val="000000"/>
                </a:solidFill>
              </a:rPr>
              <a:t>Lei </a:t>
            </a:r>
            <a:r>
              <a:rPr lang="pt-BR" dirty="0">
                <a:solidFill>
                  <a:srgbClr val="000000"/>
                </a:solidFill>
              </a:rPr>
              <a:t>Geral de Proteção de Dados, tendo como referência o PL 5276/16. Isso garante </a:t>
            </a:r>
            <a:r>
              <a:rPr lang="pt-BR" dirty="0" smtClean="0">
                <a:solidFill>
                  <a:srgbClr val="000000"/>
                </a:solidFill>
              </a:rPr>
              <a:t>princ</a:t>
            </a:r>
            <a:r>
              <a:rPr lang="pt-BR" dirty="0" smtClean="0">
                <a:solidFill>
                  <a:srgbClr val="000000"/>
                </a:solidFill>
              </a:rPr>
              <a:t>ípios de “finalidade legítima”</a:t>
            </a:r>
            <a:r>
              <a:rPr lang="pt-BR" dirty="0" smtClean="0">
                <a:solidFill>
                  <a:srgbClr val="000000"/>
                </a:solidFill>
              </a:rPr>
              <a:t>, </a:t>
            </a:r>
            <a:r>
              <a:rPr lang="pt-BR" dirty="0" smtClean="0">
                <a:solidFill>
                  <a:srgbClr val="000000"/>
                </a:solidFill>
              </a:rPr>
              <a:t>“</a:t>
            </a:r>
            <a:r>
              <a:rPr lang="pt-BR" dirty="0" smtClean="0">
                <a:solidFill>
                  <a:srgbClr val="000000"/>
                </a:solidFill>
              </a:rPr>
              <a:t>necessidade</a:t>
            </a:r>
            <a:r>
              <a:rPr lang="pt-BR" dirty="0" smtClean="0">
                <a:solidFill>
                  <a:srgbClr val="000000"/>
                </a:solidFill>
              </a:rPr>
              <a:t>”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e a confidencialidade dos dados </a:t>
            </a:r>
            <a:r>
              <a:rPr lang="pt-BR" dirty="0" smtClean="0">
                <a:solidFill>
                  <a:srgbClr val="000000"/>
                </a:solidFill>
              </a:rPr>
              <a:t>utilizados</a:t>
            </a:r>
          </a:p>
          <a:p>
            <a:pPr>
              <a:buFont typeface="Wingdings" charset="2"/>
              <a:buChar char="§"/>
            </a:pPr>
            <a:endParaRPr lang="pt-BR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pt-BR" dirty="0" smtClean="0">
                <a:solidFill>
                  <a:srgbClr val="000000"/>
                </a:solidFill>
              </a:rPr>
              <a:t>Aplica</a:t>
            </a:r>
            <a:r>
              <a:rPr lang="pt-BR" dirty="0" smtClean="0">
                <a:solidFill>
                  <a:srgbClr val="000000"/>
                </a:solidFill>
              </a:rPr>
              <a:t>ção dos princípios do Código de Defesa do Consumidor (segurança, informação, contenção de risco, clareza)</a:t>
            </a:r>
            <a:endParaRPr lang="pt-BR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pt-BR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pt-BR" dirty="0" smtClean="0">
                <a:solidFill>
                  <a:srgbClr val="000000"/>
                </a:solidFill>
              </a:rPr>
              <a:t>Aten</a:t>
            </a:r>
            <a:r>
              <a:rPr lang="pt-BR" dirty="0" smtClean="0">
                <a:solidFill>
                  <a:srgbClr val="000000"/>
                </a:solidFill>
              </a:rPr>
              <a:t>ção ao problema das franquias dados e ataques:</a:t>
            </a:r>
            <a:r>
              <a:rPr lang="pt-BR" dirty="0" smtClean="0">
                <a:solidFill>
                  <a:srgbClr val="000000"/>
                </a:solidFill>
              </a:rPr>
              <a:t> efeitos perversos causados a consumidores e eleva</a:t>
            </a:r>
            <a:r>
              <a:rPr lang="pt-BR" dirty="0" smtClean="0">
                <a:solidFill>
                  <a:srgbClr val="000000"/>
                </a:solidFill>
              </a:rPr>
              <a:t>ção dos padrões de controle</a:t>
            </a:r>
            <a:endParaRPr lang="pt-BR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posi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defendida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idec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9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02872"/>
            <a:ext cx="7582436" cy="39722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pt-BR" sz="2600" dirty="0">
                <a:solidFill>
                  <a:srgbClr val="000000"/>
                </a:solidFill>
              </a:rPr>
              <a:t>Utilização por default de criptografia na comunicação destes dispositivos e no armazenamento das informações </a:t>
            </a:r>
            <a:r>
              <a:rPr lang="pt-BR" sz="2600" dirty="0" smtClean="0">
                <a:solidFill>
                  <a:srgbClr val="000000"/>
                </a:solidFill>
              </a:rPr>
              <a:t>coletadas (pol</a:t>
            </a:r>
            <a:r>
              <a:rPr lang="pt-BR" sz="2600" dirty="0" smtClean="0">
                <a:solidFill>
                  <a:srgbClr val="000000"/>
                </a:solidFill>
              </a:rPr>
              <a:t>ítica deve incentivar criptografia)</a:t>
            </a:r>
            <a:endParaRPr lang="pt-BR" sz="26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pt-BR" sz="26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pt-BR" sz="2600" dirty="0" smtClean="0">
                <a:solidFill>
                  <a:srgbClr val="000000"/>
                </a:solidFill>
              </a:rPr>
              <a:t>Utilização </a:t>
            </a:r>
            <a:r>
              <a:rPr lang="pt-BR" sz="2600" dirty="0">
                <a:solidFill>
                  <a:srgbClr val="000000"/>
                </a:solidFill>
              </a:rPr>
              <a:t>de padrões de segurança no modelo </a:t>
            </a:r>
            <a:r>
              <a:rPr lang="pt-BR" sz="2600" i="1" dirty="0">
                <a:solidFill>
                  <a:srgbClr val="000000"/>
                </a:solidFill>
              </a:rPr>
              <a:t>open </a:t>
            </a:r>
            <a:r>
              <a:rPr lang="pt-BR" sz="2600" i="1" dirty="0" err="1">
                <a:solidFill>
                  <a:srgbClr val="000000"/>
                </a:solidFill>
              </a:rPr>
              <a:t>source</a:t>
            </a:r>
            <a:r>
              <a:rPr lang="pt-BR" sz="2600" dirty="0">
                <a:solidFill>
                  <a:srgbClr val="000000"/>
                </a:solidFill>
              </a:rPr>
              <a:t>, garantindo que todos possam ter acesso aos protocolos </a:t>
            </a:r>
            <a:r>
              <a:rPr lang="pt-BR" sz="2600" dirty="0" smtClean="0">
                <a:solidFill>
                  <a:srgbClr val="000000"/>
                </a:solidFill>
              </a:rPr>
              <a:t>utilizados</a:t>
            </a:r>
          </a:p>
          <a:p>
            <a:pPr>
              <a:buFont typeface="Wingdings" charset="2"/>
              <a:buChar char="§"/>
            </a:pPr>
            <a:endParaRPr lang="pt-BR" sz="26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pt-BR" sz="2600" dirty="0" smtClean="0">
                <a:solidFill>
                  <a:srgbClr val="000000"/>
                </a:solidFill>
              </a:rPr>
              <a:t>Cooperação </a:t>
            </a:r>
            <a:r>
              <a:rPr lang="pt-BR" sz="2600" dirty="0">
                <a:solidFill>
                  <a:srgbClr val="000000"/>
                </a:solidFill>
              </a:rPr>
              <a:t>no caso de ataques </a:t>
            </a:r>
            <a:r>
              <a:rPr lang="pt-BR" sz="2600" dirty="0" err="1">
                <a:solidFill>
                  <a:srgbClr val="000000"/>
                </a:solidFill>
              </a:rPr>
              <a:t>DDoS</a:t>
            </a:r>
            <a:r>
              <a:rPr lang="pt-BR" sz="2600" dirty="0">
                <a:solidFill>
                  <a:srgbClr val="000000"/>
                </a:solidFill>
              </a:rPr>
              <a:t>, com o fortalecimento de órgãos como </a:t>
            </a:r>
            <a:r>
              <a:rPr lang="pt-BR" sz="2600" dirty="0" err="1">
                <a:solidFill>
                  <a:srgbClr val="000000"/>
                </a:solidFill>
              </a:rPr>
              <a:t>CERT.Br</a:t>
            </a:r>
            <a:r>
              <a:rPr lang="pt-BR" sz="2600" dirty="0">
                <a:solidFill>
                  <a:srgbClr val="000000"/>
                </a:solidFill>
              </a:rPr>
              <a:t>, por meio do Grupo de Resposta a Incidentes de Segurança para a Internet brasileira</a:t>
            </a:r>
            <a:endParaRPr lang="en-US" sz="2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posi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defendida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idec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8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15709"/>
            <a:ext cx="7582436" cy="371045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organiza</a:t>
            </a:r>
            <a:r>
              <a:rPr lang="en-US" dirty="0" err="1" smtClean="0">
                <a:solidFill>
                  <a:schemeClr val="tx1"/>
                </a:solidFill>
              </a:rPr>
              <a:t>ção</a:t>
            </a:r>
            <a:r>
              <a:rPr lang="en-US" dirty="0" smtClean="0">
                <a:solidFill>
                  <a:schemeClr val="tx1"/>
                </a:solidFill>
              </a:rPr>
              <a:t> civil </a:t>
            </a:r>
            <a:r>
              <a:rPr lang="en-US" dirty="0" err="1" smtClean="0">
                <a:solidFill>
                  <a:schemeClr val="tx1"/>
                </a:solidFill>
              </a:rPr>
              <a:t>criada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1987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incid</a:t>
            </a:r>
            <a:r>
              <a:rPr lang="en-US" dirty="0" err="1" smtClean="0">
                <a:solidFill>
                  <a:schemeClr val="tx1"/>
                </a:solidFill>
              </a:rPr>
              <a:t>ência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regulação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proteç</a:t>
            </a:r>
            <a:r>
              <a:rPr lang="en-US" dirty="0" err="1" smtClean="0">
                <a:solidFill>
                  <a:schemeClr val="tx1"/>
                </a:solidFill>
              </a:rPr>
              <a:t>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consumidor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membro</a:t>
            </a:r>
            <a:r>
              <a:rPr lang="en-US" dirty="0" smtClean="0">
                <a:solidFill>
                  <a:schemeClr val="tx1"/>
                </a:solidFill>
              </a:rPr>
              <a:t> da consumers international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comit</a:t>
            </a:r>
            <a:r>
              <a:rPr lang="en-US" dirty="0" err="1" smtClean="0">
                <a:solidFill>
                  <a:schemeClr val="tx1"/>
                </a:solidFill>
              </a:rPr>
              <a:t>ê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defesa</a:t>
            </a:r>
            <a:r>
              <a:rPr lang="en-US" dirty="0" smtClean="0">
                <a:solidFill>
                  <a:schemeClr val="tx1"/>
                </a:solidFill>
              </a:rPr>
              <a:t> dos </a:t>
            </a:r>
            <a:r>
              <a:rPr lang="en-US" dirty="0" err="1" smtClean="0">
                <a:solidFill>
                  <a:schemeClr val="tx1"/>
                </a:solidFill>
              </a:rPr>
              <a:t>usuários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anatel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csisac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ocde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rights &amp; digital economy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/>
              <a:t>i</a:t>
            </a:r>
            <a:r>
              <a:rPr lang="en-US" dirty="0" err="1" smtClean="0"/>
              <a:t>dec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7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02872"/>
            <a:ext cx="7582436" cy="397222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pt-BR" sz="2200" dirty="0" smtClean="0">
                <a:solidFill>
                  <a:srgbClr val="000000"/>
                </a:solidFill>
              </a:rPr>
              <a:t>Secretaria Nacional do Consumidor: </a:t>
            </a:r>
            <a:r>
              <a:rPr lang="pt-BR" sz="2200" dirty="0" smtClean="0">
                <a:solidFill>
                  <a:srgbClr val="000000"/>
                </a:solidFill>
              </a:rPr>
              <a:t>é possível replicar a experiência exitosa da FTC?</a:t>
            </a:r>
            <a:endParaRPr lang="pt-BR" sz="22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pt-BR" sz="22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pt-BR" sz="2200" dirty="0" smtClean="0">
                <a:solidFill>
                  <a:srgbClr val="000000"/>
                </a:solidFill>
              </a:rPr>
              <a:t>G20 </a:t>
            </a:r>
            <a:r>
              <a:rPr lang="pt-BR" sz="2200" dirty="0" err="1" smtClean="0">
                <a:solidFill>
                  <a:srgbClr val="000000"/>
                </a:solidFill>
              </a:rPr>
              <a:t>Consumer</a:t>
            </a:r>
            <a:r>
              <a:rPr lang="pt-BR" sz="2200" dirty="0" smtClean="0">
                <a:solidFill>
                  <a:srgbClr val="000000"/>
                </a:solidFill>
              </a:rPr>
              <a:t> </a:t>
            </a:r>
            <a:r>
              <a:rPr lang="pt-BR" sz="2200" dirty="0" err="1" smtClean="0">
                <a:solidFill>
                  <a:srgbClr val="000000"/>
                </a:solidFill>
              </a:rPr>
              <a:t>Summit</a:t>
            </a:r>
            <a:r>
              <a:rPr lang="pt-BR" sz="2200" dirty="0" smtClean="0">
                <a:solidFill>
                  <a:srgbClr val="000000"/>
                </a:solidFill>
              </a:rPr>
              <a:t> (Alemanha): </a:t>
            </a:r>
            <a:r>
              <a:rPr lang="pt-BR" sz="2200" dirty="0" err="1" smtClean="0">
                <a:solidFill>
                  <a:srgbClr val="000000"/>
                </a:solidFill>
              </a:rPr>
              <a:t>Consumers</a:t>
            </a:r>
            <a:r>
              <a:rPr lang="pt-BR" sz="2200" dirty="0" smtClean="0">
                <a:solidFill>
                  <a:srgbClr val="000000"/>
                </a:solidFill>
              </a:rPr>
              <a:t> </a:t>
            </a:r>
            <a:r>
              <a:rPr lang="pt-BR" sz="2200" dirty="0" err="1" smtClean="0">
                <a:solidFill>
                  <a:srgbClr val="000000"/>
                </a:solidFill>
              </a:rPr>
              <a:t>International</a:t>
            </a:r>
            <a:endParaRPr lang="pt-BR" sz="22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pt-BR" sz="22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x-none" sz="2200" dirty="0" smtClean="0">
                <a:solidFill>
                  <a:srgbClr val="000000"/>
                </a:solidFill>
              </a:rPr>
              <a:t>Di</a:t>
            </a:r>
            <a:r>
              <a:rPr lang="x-none" sz="2200" dirty="0" smtClean="0">
                <a:solidFill>
                  <a:srgbClr val="000000"/>
                </a:solidFill>
              </a:rPr>
              <a:t>álogo e colaboração de atores de diferentes setores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smtClean="0"/>
              <a:t>agenda </a:t>
            </a:r>
            <a:r>
              <a:rPr lang="en-US" dirty="0" err="1" smtClean="0"/>
              <a:t>positiva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rafael.zanatta@idec.org.br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www.idec.org.br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contatos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17" y="4906132"/>
            <a:ext cx="3703992" cy="8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15709"/>
            <a:ext cx="7582436" cy="371045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discuss</a:t>
            </a:r>
            <a:r>
              <a:rPr lang="en-US" dirty="0" err="1" smtClean="0">
                <a:solidFill>
                  <a:schemeClr val="tx1"/>
                </a:solidFill>
              </a:rPr>
              <a:t>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pautada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relatórios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internacionais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produ</a:t>
            </a:r>
            <a:r>
              <a:rPr lang="en-US" dirty="0" err="1" smtClean="0">
                <a:solidFill>
                  <a:schemeClr val="tx1"/>
                </a:solidFill>
              </a:rPr>
              <a:t>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acadêmica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incipiente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discip</a:t>
            </a:r>
            <a:r>
              <a:rPr lang="en-US" dirty="0" err="1" smtClean="0">
                <a:solidFill>
                  <a:schemeClr val="tx1"/>
                </a:solidFill>
              </a:rPr>
              <a:t>linarizada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ausência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grandes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seminários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âmbito</a:t>
            </a:r>
            <a:r>
              <a:rPr lang="en-US" dirty="0" smtClean="0">
                <a:solidFill>
                  <a:schemeClr val="tx1"/>
                </a:solidFill>
              </a:rPr>
              <a:t> federal (</a:t>
            </a:r>
            <a:r>
              <a:rPr lang="en-US" dirty="0" err="1" smtClean="0">
                <a:solidFill>
                  <a:schemeClr val="tx1"/>
                </a:solidFill>
              </a:rPr>
              <a:t>como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conduzidos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pela</a:t>
            </a:r>
            <a:r>
              <a:rPr lang="en-US" dirty="0" smtClean="0">
                <a:solidFill>
                  <a:schemeClr val="tx1"/>
                </a:solidFill>
              </a:rPr>
              <a:t> FTC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2013)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dom</a:t>
            </a:r>
            <a:r>
              <a:rPr lang="en-US" dirty="0" err="1" smtClean="0">
                <a:solidFill>
                  <a:schemeClr val="tx1"/>
                </a:solidFill>
              </a:rPr>
              <a:t>ínio</a:t>
            </a:r>
            <a:r>
              <a:rPr lang="en-US" dirty="0" smtClean="0">
                <a:solidFill>
                  <a:schemeClr val="tx1"/>
                </a:solidFill>
              </a:rPr>
              <a:t> das </a:t>
            </a:r>
            <a:r>
              <a:rPr lang="en-US" dirty="0" err="1" smtClean="0">
                <a:solidFill>
                  <a:schemeClr val="tx1"/>
                </a:solidFill>
              </a:rPr>
              <a:t>narrativas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indústria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mídias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especializadas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cen</a:t>
            </a:r>
            <a:r>
              <a:rPr lang="en-US" dirty="0" err="1" smtClean="0"/>
              <a:t>ário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15709"/>
            <a:ext cx="7582436" cy="371045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forma</a:t>
            </a:r>
            <a:r>
              <a:rPr lang="en-US" dirty="0" err="1" smtClean="0">
                <a:solidFill>
                  <a:schemeClr val="tx1"/>
                </a:solidFill>
              </a:rPr>
              <a:t>ç</a:t>
            </a:r>
            <a:r>
              <a:rPr lang="en-US" dirty="0" err="1" smtClean="0">
                <a:solidFill>
                  <a:schemeClr val="tx1"/>
                </a:solidFill>
              </a:rPr>
              <a:t>ão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uma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verdadeira</a:t>
            </a:r>
            <a:r>
              <a:rPr lang="en-US" dirty="0" smtClean="0">
                <a:solidFill>
                  <a:schemeClr val="tx1"/>
                </a:solidFill>
              </a:rPr>
              <a:t> agenda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mobiliza</a:t>
            </a:r>
            <a:r>
              <a:rPr lang="en-US" dirty="0" err="1" smtClean="0">
                <a:solidFill>
                  <a:schemeClr val="tx1"/>
                </a:solidFill>
              </a:rPr>
              <a:t>ção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diferentes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atores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identificação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oportunidades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trabalho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preventivo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proteção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consumidores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estímulo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às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melhores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práticas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indústria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nacional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oportunidades</a:t>
            </a:r>
            <a:r>
              <a:rPr lang="en-US" dirty="0" smtClean="0"/>
              <a:t> da </a:t>
            </a:r>
            <a:r>
              <a:rPr lang="en-US" dirty="0" err="1" smtClean="0"/>
              <a:t>consulta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17" y="5815136"/>
            <a:ext cx="1233638" cy="844068"/>
          </a:xfrm>
          <a:prstGeom prst="rect">
            <a:avLst/>
          </a:prstGeom>
        </p:spPr>
      </p:pic>
      <p:pic>
        <p:nvPicPr>
          <p:cNvPr id="4" name="Picture 3" descr="Captura de Tela 2017-02-07 às 12.3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" y="1738747"/>
            <a:ext cx="7453162" cy="47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0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17" y="5815136"/>
            <a:ext cx="1233638" cy="844068"/>
          </a:xfrm>
          <a:prstGeom prst="rect">
            <a:avLst/>
          </a:prstGeom>
        </p:spPr>
      </p:pic>
      <p:pic>
        <p:nvPicPr>
          <p:cNvPr id="4" name="Picture 3" descr="Captura de Tela 2017-02-07 às 13.41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9" y="1676114"/>
            <a:ext cx="6536246" cy="49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17" y="5815136"/>
            <a:ext cx="1233638" cy="844068"/>
          </a:xfrm>
          <a:prstGeom prst="rect">
            <a:avLst/>
          </a:prstGeom>
        </p:spPr>
      </p:pic>
      <p:pic>
        <p:nvPicPr>
          <p:cNvPr id="3" name="Picture 2" descr="Captura de Tela 2017-02-07 às 13.1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5" y="1647868"/>
            <a:ext cx="6249611" cy="47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15709"/>
            <a:ext cx="7582436" cy="37104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chemeClr val="tx1"/>
                </a:solidFill>
              </a:rPr>
              <a:t>federel</a:t>
            </a:r>
            <a:r>
              <a:rPr lang="en-US" dirty="0" smtClean="0">
                <a:solidFill>
                  <a:schemeClr val="tx1"/>
                </a:solidFill>
              </a:rPr>
              <a:t> trade commission report (</a:t>
            </a:r>
            <a:r>
              <a:rPr lang="en-US" dirty="0" err="1" smtClean="0">
                <a:solidFill>
                  <a:schemeClr val="tx1"/>
                </a:solidFill>
              </a:rPr>
              <a:t>janeiro</a:t>
            </a:r>
            <a:r>
              <a:rPr lang="en-US" dirty="0" smtClean="0">
                <a:solidFill>
                  <a:schemeClr val="tx1"/>
                </a:solidFill>
              </a:rPr>
              <a:t> 2015)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briefing do </a:t>
            </a:r>
            <a:r>
              <a:rPr lang="en-US" dirty="0" err="1" smtClean="0">
                <a:solidFill>
                  <a:schemeClr val="tx1"/>
                </a:solidFill>
              </a:rPr>
              <a:t>parlamento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europeu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maio</a:t>
            </a:r>
            <a:r>
              <a:rPr lang="en-US" dirty="0" smtClean="0">
                <a:solidFill>
                  <a:schemeClr val="tx1"/>
                </a:solidFill>
              </a:rPr>
              <a:t> de 2015)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consumers international report (</a:t>
            </a:r>
            <a:r>
              <a:rPr lang="en-US" dirty="0" err="1" smtClean="0">
                <a:solidFill>
                  <a:schemeClr val="tx1"/>
                </a:solidFill>
              </a:rPr>
              <a:t>maio</a:t>
            </a:r>
            <a:r>
              <a:rPr lang="en-US" dirty="0" smtClean="0">
                <a:solidFill>
                  <a:schemeClr val="tx1"/>
                </a:solidFill>
              </a:rPr>
              <a:t> de 2016)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diagn</a:t>
            </a:r>
            <a:r>
              <a:rPr lang="en-US" dirty="0" err="1" smtClean="0"/>
              <a:t>ósticos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40612"/>
            <a:ext cx="7582436" cy="405938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000000"/>
                </a:solidFill>
              </a:rPr>
              <a:t>Consumidores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possuem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vulnerabilidades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segurança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três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grandes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eixos</a:t>
            </a:r>
            <a:r>
              <a:rPr lang="en-US" dirty="0">
                <a:solidFill>
                  <a:srgbClr val="000000"/>
                </a:solidFill>
              </a:rPr>
              <a:t>: (1) </a:t>
            </a:r>
            <a:r>
              <a:rPr lang="en-US" dirty="0" err="1">
                <a:solidFill>
                  <a:srgbClr val="000000"/>
                </a:solidFill>
              </a:rPr>
              <a:t>acesso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autorizado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utilização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danosa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informação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pessoal</a:t>
            </a:r>
            <a:r>
              <a:rPr lang="en-US" dirty="0">
                <a:solidFill>
                  <a:srgbClr val="000000"/>
                </a:solidFill>
              </a:rPr>
              <a:t>, (2) </a:t>
            </a:r>
            <a:r>
              <a:rPr lang="en-US" dirty="0" err="1">
                <a:solidFill>
                  <a:srgbClr val="000000"/>
                </a:solidFill>
              </a:rPr>
              <a:t>facilitação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ataques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outros </a:t>
            </a:r>
            <a:r>
              <a:rPr lang="en-US" dirty="0" err="1">
                <a:solidFill>
                  <a:srgbClr val="000000"/>
                </a:solidFill>
              </a:rPr>
              <a:t>sistemas</a:t>
            </a:r>
            <a:r>
              <a:rPr lang="en-US" dirty="0">
                <a:solidFill>
                  <a:srgbClr val="000000"/>
                </a:solidFill>
              </a:rPr>
              <a:t>; (3) </a:t>
            </a:r>
            <a:r>
              <a:rPr lang="en-US" dirty="0" err="1">
                <a:solidFill>
                  <a:srgbClr val="000000"/>
                </a:solidFill>
              </a:rPr>
              <a:t>criação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riscos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segurança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pessoal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objetos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invadidos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reprogramados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“</a:t>
            </a:r>
            <a:r>
              <a:rPr lang="en-US" dirty="0" err="1">
                <a:solidFill>
                  <a:srgbClr val="000000"/>
                </a:solidFill>
              </a:rPr>
              <a:t>atacar</a:t>
            </a:r>
            <a:r>
              <a:rPr lang="en-US" dirty="0">
                <a:solidFill>
                  <a:srgbClr val="000000"/>
                </a:solidFill>
              </a:rPr>
              <a:t>”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pessoal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pt-BR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dirty="0" err="1">
                <a:solidFill>
                  <a:srgbClr val="000000"/>
                </a:solidFill>
              </a:rPr>
              <a:t>regras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segurança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devem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aplicadas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processo</a:t>
            </a:r>
            <a:r>
              <a:rPr lang="en-US" dirty="0">
                <a:solidFill>
                  <a:srgbClr val="000000"/>
                </a:solidFill>
              </a:rPr>
              <a:t> de design e </a:t>
            </a: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posteriormente</a:t>
            </a:r>
            <a:r>
              <a:rPr lang="en-US" dirty="0">
                <a:solidFill>
                  <a:srgbClr val="000000"/>
                </a:solidFill>
              </a:rPr>
              <a:t>. As </a:t>
            </a:r>
            <a:r>
              <a:rPr lang="en-US" dirty="0" err="1">
                <a:solidFill>
                  <a:srgbClr val="000000"/>
                </a:solidFill>
              </a:rPr>
              <a:t>empresas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precisam</a:t>
            </a:r>
            <a:r>
              <a:rPr lang="en-US" dirty="0">
                <a:solidFill>
                  <a:srgbClr val="000000"/>
                </a:solidFill>
              </a:rPr>
              <a:t> (1) </a:t>
            </a:r>
            <a:r>
              <a:rPr lang="en-US" dirty="0" err="1">
                <a:solidFill>
                  <a:srgbClr val="000000"/>
                </a:solidFill>
              </a:rPr>
              <a:t>conduzir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avaliação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risco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privacidade</a:t>
            </a:r>
            <a:r>
              <a:rPr lang="en-US" dirty="0">
                <a:solidFill>
                  <a:srgbClr val="000000"/>
                </a:solidFill>
              </a:rPr>
              <a:t>, (2) </a:t>
            </a:r>
            <a:r>
              <a:rPr lang="en-US" dirty="0" err="1">
                <a:solidFill>
                  <a:srgbClr val="000000"/>
                </a:solidFill>
              </a:rPr>
              <a:t>minimizar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conjunto</a:t>
            </a:r>
            <a:r>
              <a:rPr lang="en-US" dirty="0">
                <a:solidFill>
                  <a:srgbClr val="000000"/>
                </a:solidFill>
              </a:rPr>
              <a:t> de dados </a:t>
            </a:r>
            <a:r>
              <a:rPr lang="en-US" dirty="0" err="1">
                <a:solidFill>
                  <a:srgbClr val="000000"/>
                </a:solidFill>
              </a:rPr>
              <a:t>coletados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retidos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princípio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necessidade</a:t>
            </a:r>
            <a:r>
              <a:rPr lang="en-US" dirty="0">
                <a:solidFill>
                  <a:srgbClr val="000000"/>
                </a:solidFill>
              </a:rPr>
              <a:t>), (3) </a:t>
            </a:r>
            <a:r>
              <a:rPr lang="en-US" dirty="0" err="1">
                <a:solidFill>
                  <a:srgbClr val="000000"/>
                </a:solidFill>
              </a:rPr>
              <a:t>testar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r>
              <a:rPr lang="en-US" dirty="0" err="1">
                <a:solidFill>
                  <a:srgbClr val="000000"/>
                </a:solidFill>
              </a:rPr>
              <a:t>medidas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segurança</a:t>
            </a:r>
            <a:r>
              <a:rPr lang="en-US" dirty="0">
                <a:solidFill>
                  <a:srgbClr val="000000"/>
                </a:solidFill>
              </a:rPr>
              <a:t> antes de </a:t>
            </a:r>
            <a:r>
              <a:rPr lang="en-US" dirty="0" err="1">
                <a:solidFill>
                  <a:srgbClr val="000000"/>
                </a:solidFill>
              </a:rPr>
              <a:t>lançar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produtos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pt-BR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&gt; </a:t>
            </a:r>
            <a:r>
              <a:rPr lang="en-US" dirty="0" err="1" smtClean="0"/>
              <a:t>ftc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4" name="Picture 3" descr="Captura de Tela 2017-02-07 às 12.2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2" y="5815136"/>
            <a:ext cx="1233638" cy="8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0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805</TotalTime>
  <Words>764</Words>
  <Application>Microsoft Macintosh PowerPoint</Application>
  <PresentationFormat>On-screen Show (4:3)</PresentationFormat>
  <Paragraphs>94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&gt; Internet das Coisas: privacidade e segurança na perspectiva dos consumidores</vt:lpstr>
      <vt:lpstr>&gt; idec</vt:lpstr>
      <vt:lpstr>&gt; cenário atual</vt:lpstr>
      <vt:lpstr>&gt; oportunidades da consulta</vt:lpstr>
      <vt:lpstr>PowerPoint Presentation</vt:lpstr>
      <vt:lpstr>PowerPoint Presentation</vt:lpstr>
      <vt:lpstr>PowerPoint Presentation</vt:lpstr>
      <vt:lpstr>&gt; diagnósticos atuais</vt:lpstr>
      <vt:lpstr>&gt; ftc (2015)</vt:lpstr>
      <vt:lpstr>&gt; ftc (2015)</vt:lpstr>
      <vt:lpstr>&gt; ftc (2015)</vt:lpstr>
      <vt:lpstr>&gt; ftc (2015)</vt:lpstr>
      <vt:lpstr>&gt; parlamento europeu (2015)</vt:lpstr>
      <vt:lpstr>&gt; parlamento europeu (2015)</vt:lpstr>
      <vt:lpstr>&gt; consumers international (2016)</vt:lpstr>
      <vt:lpstr>PowerPoint Presentation</vt:lpstr>
      <vt:lpstr>PowerPoint Presentation</vt:lpstr>
      <vt:lpstr>&gt; posição defendida pelo idec</vt:lpstr>
      <vt:lpstr>&gt; posição defendida pelo idec</vt:lpstr>
      <vt:lpstr>&gt; agenda positiva</vt:lpstr>
      <vt:lpstr>&gt; contatos</vt:lpstr>
    </vt:vector>
  </TitlesOfParts>
  <Company>Historia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&gt; comitê de defesa dos usuários dos serviços de telecomunicações da anatel</dc:title>
  <dc:creator>Priscila Costa</dc:creator>
  <cp:lastModifiedBy>Priscila Costa</cp:lastModifiedBy>
  <cp:revision>23</cp:revision>
  <dcterms:created xsi:type="dcterms:W3CDTF">2017-02-02T22:13:08Z</dcterms:created>
  <dcterms:modified xsi:type="dcterms:W3CDTF">2017-02-07T16:17:45Z</dcterms:modified>
</cp:coreProperties>
</file>